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51" r:id="rId4"/>
    <p:sldId id="1142" r:id="rId5"/>
    <p:sldId id="1144" r:id="rId6"/>
    <p:sldId id="1145" r:id="rId7"/>
    <p:sldId id="1146" r:id="rId8"/>
    <p:sldId id="1147" r:id="rId9"/>
    <p:sldId id="1148" r:id="rId10"/>
    <p:sldId id="1149" r:id="rId11"/>
    <p:sldId id="1143"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6" d="100"/>
          <a:sy n="106" d="100"/>
        </p:scale>
        <p:origin x="714"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 y="1988840"/>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1" y="3274709"/>
            <a:ext cx="12190412"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训练</a:t>
            </a:r>
            <a:r>
              <a:rPr lang="en-US" altLang="zh-CN" sz="4800" b="0" smtClean="0">
                <a:solidFill>
                  <a:srgbClr val="000000"/>
                </a:solidFill>
                <a:ea typeface="微软雅黑" panose="020B0503020204020204" pitchFamily="34" charset="-122"/>
                <a:cs typeface="微软雅黑" panose="020B0503020204020204" pitchFamily="34" charset="-122"/>
              </a:rPr>
              <a:t>3</a:t>
            </a:r>
            <a:endParaRPr lang="en-US" altLang="zh-CN" sz="4800" b="0">
              <a:solidFill>
                <a:srgbClr val="000000"/>
              </a:solidFill>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way is mentioned to support weight management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Providing free sugary snacks in schools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Encouraging students to eat more fried food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Reducing daily sleeping hours for young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Setting up healthy weight help centres in hospitals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5"/>
          <p:cNvSpPr txBox="1">
            <a:spLocks/>
          </p:cNvSpPr>
          <p:nvPr/>
        </p:nvSpPr>
        <p:spPr bwMode="auto">
          <a:xfrm>
            <a:off x="360854" y="350010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细节理解题。根据第六段中的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“hospitals have healthy weight help centres with diet plans, exercise advice, and even some traditional Chinese ways”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文中提到在医院设立健康体重帮助中心。故选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818606"/>
            <a:ext cx="407484" cy="461665"/>
          </a:xfrm>
          <a:prstGeom prst="rect">
            <a:avLst/>
          </a:prstGeom>
        </p:spPr>
        <p:txBody>
          <a:bodyPr wrap="none">
            <a:spAutoFit/>
          </a:bodyPr>
          <a:lstStyle/>
          <a:p>
            <a:r>
              <a:rPr lang="en-US" altLang="zh-CN" sz="2400"/>
              <a:t>D</a:t>
            </a:r>
            <a:endParaRPr lang="zh-CN" altLang="en-US"/>
          </a:p>
        </p:txBody>
      </p:sp>
    </p:spTree>
    <p:extLst>
      <p:ext uri="{BB962C8B-B14F-4D97-AF65-F5344CB8AC3E}">
        <p14:creationId xmlns:p14="http://schemas.microsoft.com/office/powerpoint/2010/main" val="2411549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96752"/>
            <a:ext cx="11485848" cy="175432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right structure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②③④⑤⑥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②③④⑤⑥⑦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①②③④⑤⑥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②③④⑤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⑥⑦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10116" y="1270092"/>
            <a:ext cx="3949367" cy="552325"/>
          </a:xfrm>
          <a:prstGeom prst="rect">
            <a:avLst/>
          </a:prstGeom>
        </p:spPr>
      </p:pic>
      <p:sp>
        <p:nvSpPr>
          <p:cNvPr id="4" name="内容占位符 6"/>
          <p:cNvSpPr txBox="1">
            <a:spLocks/>
          </p:cNvSpPr>
          <p:nvPr/>
        </p:nvSpPr>
        <p:spPr bwMode="auto">
          <a:xfrm>
            <a:off x="360854" y="28715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篇章结构题。通读全文可知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文章为总</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总结构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第一段引出话题；第二至第六段分别进行具体介绍；第七段总结全文。选项</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符合文章结构。故选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8622" y="1224389"/>
            <a:ext cx="407484" cy="461665"/>
          </a:xfrm>
          <a:prstGeom prst="rect">
            <a:avLst/>
          </a:prstGeom>
        </p:spPr>
        <p:txBody>
          <a:bodyPr wrap="none">
            <a:spAutoFit/>
          </a:bodyPr>
          <a:lstStyle/>
          <a:p>
            <a:r>
              <a:rPr lang="en-US" altLang="zh-CN" sz="2400"/>
              <a:t>A</a:t>
            </a:r>
            <a:endParaRPr lang="zh-CN" altLang="en-US"/>
          </a:p>
        </p:txBody>
      </p:sp>
      <p:pic>
        <p:nvPicPr>
          <p:cNvPr id="6" name="图片 5"/>
          <p:cNvPicPr>
            <a:picLocks noChangeAspect="1"/>
          </p:cNvPicPr>
          <p:nvPr/>
        </p:nvPicPr>
        <p:blipFill>
          <a:blip r:embed="rId3"/>
          <a:stretch>
            <a:fillRect/>
          </a:stretch>
        </p:blipFill>
        <p:spPr>
          <a:xfrm>
            <a:off x="406574" y="4258733"/>
            <a:ext cx="11368120" cy="1647131"/>
          </a:xfrm>
          <a:prstGeom prst="rect">
            <a:avLst/>
          </a:prstGeom>
        </p:spPr>
      </p:pic>
      <p:sp>
        <p:nvSpPr>
          <p:cNvPr id="7" name="内容占位符 1"/>
          <p:cNvSpPr txBox="1">
            <a:spLocks/>
          </p:cNvSpPr>
          <p:nvPr/>
        </p:nvSpPr>
        <p:spPr bwMode="auto">
          <a:xfrm>
            <a:off x="406574" y="4145782"/>
            <a:ext cx="11305256"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俗话说</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身体是革命的本钱。拥有健康体魄</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保持精力充沛</a:t>
            </a:r>
            <a:r>
              <a:rPr lang="en-US" altLang="zh-CN" b="1"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是做好本职工作的前提和保障。健康的饮食、充足的睡眠、适当的锻炼、良好的习惯是拥有健康体魄的必要条件。</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素养导向.eps" descr="id:2147489351;FounderCES"/>
          <p:cNvPicPr/>
          <p:nvPr/>
        </p:nvPicPr>
        <p:blipFill>
          <a:blip r:embed="rId4"/>
          <a:stretch>
            <a:fillRect/>
          </a:stretch>
        </p:blipFill>
        <p:spPr>
          <a:xfrm>
            <a:off x="424681" y="4256898"/>
            <a:ext cx="2088232" cy="409245"/>
          </a:xfrm>
          <a:prstGeom prst="rect">
            <a:avLst/>
          </a:prstGeom>
        </p:spPr>
      </p:pic>
    </p:spTree>
    <p:extLst>
      <p:ext uri="{BB962C8B-B14F-4D97-AF65-F5344CB8AC3E}">
        <p14:creationId xmlns:p14="http://schemas.microsoft.com/office/powerpoint/2010/main" val="41896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8653"/>
            <a:ext cx="11485848" cy="1431161"/>
          </a:xfrm>
        </p:spPr>
        <p:txBody>
          <a:bodyPr/>
          <a:lstStyle/>
          <a:p>
            <a:pPr indent="2417763" hangingPunct="0">
              <a:spcAft>
                <a:spcPts val="0"/>
              </a:spcAft>
            </a:pPr>
            <a:r>
              <a:rPr lang="zh-CN" altLang="zh-CN" b="1">
                <a:latin typeface="Times New Roman" panose="02020603050405020304" pitchFamily="18" charset="0"/>
                <a:ea typeface="楷体" panose="02010609060101010101" pitchFamily="49" charset="-122"/>
                <a:cs typeface="Times New Roman" panose="02020603050405020304" pitchFamily="18" charset="0"/>
              </a:rPr>
              <a:t>本文是一篇说明文。文章主要讲述了中国政府启动了从</a:t>
            </a:r>
            <a:r>
              <a:rPr lang="en-US" altLang="zh-CN" b="1">
                <a:latin typeface="Times New Roman" panose="02020603050405020304" pitchFamily="18" charset="0"/>
                <a:ea typeface="宋体" panose="02010600030101010101" pitchFamily="2" charset="-122"/>
                <a:cs typeface="Times New Roman" panose="02020603050405020304" pitchFamily="18" charset="0"/>
              </a:rPr>
              <a:t>2024</a:t>
            </a:r>
            <a:r>
              <a:rPr lang="zh-CN" altLang="zh-CN" b="1">
                <a:latin typeface="Times New Roman" panose="02020603050405020304" pitchFamily="18" charset="0"/>
                <a:ea typeface="楷体" panose="02010609060101010101" pitchFamily="49" charset="-122"/>
                <a:cs typeface="Times New Roman" panose="02020603050405020304" pitchFamily="18" charset="0"/>
              </a:rPr>
              <a:t>年到</a:t>
            </a:r>
            <a:r>
              <a:rPr lang="en-US" altLang="zh-CN" b="1">
                <a:latin typeface="Times New Roman" panose="02020603050405020304" pitchFamily="18" charset="0"/>
                <a:ea typeface="宋体" panose="02010600030101010101" pitchFamily="2" charset="-122"/>
                <a:cs typeface="Times New Roman" panose="02020603050405020304" pitchFamily="18" charset="0"/>
              </a:rPr>
              <a:t>2027</a:t>
            </a:r>
            <a:r>
              <a:rPr lang="zh-CN" altLang="zh-CN" b="1">
                <a:latin typeface="Times New Roman" panose="02020603050405020304" pitchFamily="18" charset="0"/>
                <a:ea typeface="楷体" panose="02010609060101010101" pitchFamily="49" charset="-122"/>
                <a:cs typeface="Times New Roman" panose="02020603050405020304" pitchFamily="18" charset="0"/>
              </a:rPr>
              <a:t>年的</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体重管理年</a:t>
            </a:r>
            <a:r>
              <a:rPr lang="en-US" altLang="zh-CN" b="1">
                <a:latin typeface="Times New Roman" panose="02020603050405020304" pitchFamily="18" charset="0"/>
                <a:ea typeface="楷体" panose="02010609060101010101" pitchFamily="49"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计划</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旨在帮助人们控制体重并过上更健康的</a:t>
            </a:r>
            <a:r>
              <a:rPr lang="zh-CN" altLang="zh-CN" b="1">
                <a:latin typeface="Times New Roman" panose="02020603050405020304" pitchFamily="18" charset="0"/>
                <a:ea typeface="楷体" panose="02010609060101010101" pitchFamily="49" charset="-122"/>
                <a:cs typeface="Times New Roman" panose="02020603050405020304" pitchFamily="18" charset="0"/>
              </a:rPr>
              <a:t>生活</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zh-CN" altLang="zh-CN" sz="10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篇导航-DA.eps" descr="id:2147487930;FounderCES"/>
          <p:cNvPicPr/>
          <p:nvPr/>
        </p:nvPicPr>
        <p:blipFill>
          <a:blip r:embed="rId2"/>
          <a:stretch>
            <a:fillRect/>
          </a:stretch>
        </p:blipFill>
        <p:spPr>
          <a:xfrm>
            <a:off x="478582" y="2692354"/>
            <a:ext cx="2204616" cy="538728"/>
          </a:xfrm>
          <a:prstGeom prst="rect">
            <a:avLst/>
          </a:prstGeom>
        </p:spPr>
      </p:pic>
      <p:pic>
        <p:nvPicPr>
          <p:cNvPr id="4" name="图片 3"/>
          <p:cNvPicPr>
            <a:picLocks noChangeAspect="1"/>
          </p:cNvPicPr>
          <p:nvPr/>
        </p:nvPicPr>
        <p:blipFill>
          <a:blip r:embed="rId3"/>
          <a:stretch>
            <a:fillRect/>
          </a:stretch>
        </p:blipFill>
        <p:spPr>
          <a:xfrm>
            <a:off x="334566" y="1052736"/>
            <a:ext cx="11593288" cy="1424251"/>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9104;FounderCES"/>
          <p:cNvPicPr/>
          <p:nvPr/>
        </p:nvPicPr>
        <p:blipFill>
          <a:blip r:embed="rId2"/>
          <a:stretch>
            <a:fillRect/>
          </a:stretch>
        </p:blipFill>
        <p:spPr>
          <a:xfrm>
            <a:off x="334566" y="980728"/>
            <a:ext cx="1639108" cy="456492"/>
          </a:xfrm>
          <a:prstGeom prst="rect">
            <a:avLst/>
          </a:prstGeom>
        </p:spPr>
      </p:pic>
      <p:pic>
        <p:nvPicPr>
          <p:cNvPr id="4" name="25bt24.jpg" descr="id:2147489111;FounderCES"/>
          <p:cNvPicPr/>
          <p:nvPr/>
        </p:nvPicPr>
        <p:blipFill>
          <a:blip r:embed="rId3"/>
          <a:stretch>
            <a:fillRect/>
          </a:stretch>
        </p:blipFill>
        <p:spPr>
          <a:xfrm>
            <a:off x="3070870" y="1772816"/>
            <a:ext cx="6120680" cy="2181437"/>
          </a:xfrm>
          <a:prstGeom prst="rect">
            <a:avLst/>
          </a:prstGeom>
        </p:spPr>
      </p:pic>
    </p:spTree>
    <p:extLst>
      <p:ext uri="{BB962C8B-B14F-4D97-AF65-F5344CB8AC3E}">
        <p14:creationId xmlns:p14="http://schemas.microsoft.com/office/powerpoint/2010/main" val="2464616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014983"/>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is making big efforts to help people control their weight and live healthier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government has started a three-year “Weight Management Year” plan from 2024 to 2027 to fight against being too heavy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 too heavy can cause serious health problems like sugar sickness and heart disease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Here’s what you should know about the new guidelines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准则</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it’s important to check your BMI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体重指数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adults, a healthy BMI is between 18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and 24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your BMI is between 24 and 28, you are overweight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BMI of 28 or more means you are extremely overweight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doctors suggest measuring your waist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腰围</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Men should keep their waist under 90 cm, and women under 85 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657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80949"/>
            <a:ext cx="11485848" cy="4524315"/>
          </a:xfrm>
        </p:spPr>
        <p:txBody>
          <a:bodyPr/>
          <a:lstStyle/>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food, choose whole grains like brown rice, fresh vegetables, and good proteins such as fish, chicken, or beans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Avoid fried foods and sugary snacks, and also eat less salt and oil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Interestingly, the guidelines even include fun local dishes—like “stewed fish” from Northeast China or “noodles with chili oil” from the Northwest—to make healthy eating delicious and full of local taste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exercise, try to do 150—300 minutes of light activities like walking, cycling, or dancing every week, and do strength exercises twice a week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sit for a long time while studying, stand up and move your body for 3—5 minutes every hour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5625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⑤</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Besides diet and exercise, small daily habits can also make a big difference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 people should sleep 7 hours every night because bad sleep can make you put on weight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eat vegetables first, then meat, and finally rice or bread during a meal to control how much you eat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communities are also helping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schools in Shanghai now make sure students exercise for at least two hours every day, and hospitals have healthy weight help centres with diet plans, exercise advice, and even some traditional Chinese ways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2030, China hopes to stop the problem of being too heavy from getting worse through education and support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6509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76804"/>
            <a:ext cx="11485848" cy="1684244"/>
          </a:xfrm>
        </p:spPr>
        <p:txBody>
          <a:bodyPr/>
          <a:lstStyle/>
          <a:p>
            <a:pPr indent="609600"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losing weight isn’t about being perfect—just start with small changes, like drinking water instead of sweet drinks or taking the stairs instead of the lift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these easy steps, everyone can have a healthier future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668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78168"/>
            <a:ext cx="11485848" cy="2862322"/>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guidelines, who is considered to be healthy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Marry, whose BMI is below </a:t>
            </a:r>
            <a:r>
              <a:rPr lang="en-US" altLang="zh-CN">
                <a:solidFill>
                  <a:srgbClr val="000000"/>
                </a:solidFill>
                <a:ea typeface="宋体" panose="02010600030101010101" pitchFamily="2" charset="-122"/>
                <a:cs typeface="Times New Roman" panose="02020603050405020304" pitchFamily="18" charset="0"/>
              </a:rPr>
              <a:t>18.5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Tony, who has a BMI of 23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 her waist measures 89cm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his waist measures 95cm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956863"/>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细节理解题。根据第二段中的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healthy BMI is between 18.5 and 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健康的</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BMI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18.5</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24</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BMI</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23</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的托尼是健康的。故选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630" y="1259707"/>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32820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06428"/>
          </a:xfrm>
        </p:spPr>
        <p:txBody>
          <a:bodyPr/>
          <a:lstStyle/>
          <a:p>
            <a:pPr hangingPunct="0">
              <a:lnSpc>
                <a:spcPct val="140000"/>
              </a:lnSpc>
              <a:spcAft>
                <a:spcPts val="0"/>
              </a:spcAft>
              <a:tabLst>
                <a:tab pos="585089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eating habit is NOT suggested in the text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 fried chicken often</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Eating fresh vegetables often</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Choosing brown rice and fish</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 Northwest China’s noodles with chili oil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3131915"/>
            <a:ext cx="11485848" cy="335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lnSpc>
                <a:spcPct val="14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When it comes to food</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choose whole grains like brown</a:t>
            </a:r>
          </a:p>
          <a:p>
            <a:pPr eaLnBrk="1">
              <a:lnSpc>
                <a:spcPct val="14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a:p>
            <a:pPr eaLnBrk="1">
              <a:lnSpc>
                <a:spcPct val="140000"/>
              </a:lnSpc>
              <a:spcAft>
                <a:spcPts val="0"/>
              </a:spcAft>
            </a:pP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rice, fresh vegetables, and good proteins such as fish, chicken, or beans.”</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guidelines even include fun local dishes—like ‘stewed fish’ from Northeast China or ‘noodles with chili oil’ from the Northwest”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新准则建议吃新鲜的蔬菜</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选择糙米等全谷物、新鲜蔬菜和鱼类、鸡肉或豆类等优质蛋白质</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新准则中甚至还包括一些有趣的地方菜肴</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比如东北的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红烧鱼</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和西北的</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辣椒面</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343619" y="3635971"/>
            <a:ext cx="10513168" cy="566309"/>
          </a:xfrm>
          <a:prstGeom prst="rect">
            <a:avLst/>
          </a:prstGeom>
        </p:spPr>
        <p:txBody>
          <a:bodyPr wrap="square">
            <a:spAutoFit/>
          </a:bodyPr>
          <a:lstStyle/>
          <a:p>
            <a:pPr lvl="0" eaLnBrk="1">
              <a:lnSpc>
                <a:spcPct val="140000"/>
              </a:lnSpc>
              <a:spcAft>
                <a:spcPts val="0"/>
              </a:spcAft>
            </a:pPr>
            <a:r>
              <a:rPr lang="zh-CN" altLang="en-US" sz="2200">
                <a:solidFill>
                  <a:srgbClr val="00B0F0"/>
                </a:solidFill>
                <a:cs typeface="Times New Roman" panose="02020603050405020304" pitchFamily="18" charset="0"/>
              </a:rPr>
              <a:t>固定搭配，意为“当提到</a:t>
            </a:r>
            <a:r>
              <a:rPr lang="en-US" altLang="zh-CN" sz="2200">
                <a:solidFill>
                  <a:srgbClr val="00B0F0"/>
                </a:solidFill>
                <a:latin typeface="宋体" panose="02010600030101010101" pitchFamily="2" charset="-122"/>
                <a:cs typeface="Times New Roman" panose="02020603050405020304" pitchFamily="18" charset="0"/>
              </a:rPr>
              <a:t>……</a:t>
            </a:r>
            <a:r>
              <a:rPr lang="zh-CN" altLang="en-US" sz="2200">
                <a:solidFill>
                  <a:srgbClr val="00B0F0"/>
                </a:solidFill>
                <a:cs typeface="Times New Roman" panose="02020603050405020304" pitchFamily="18" charset="0"/>
              </a:rPr>
              <a:t>时，当涉及时”，用于引出某个话题或讨论的范围。</a:t>
            </a:r>
            <a:endParaRPr lang="zh-CN" altLang="zh-CN" sz="2200">
              <a:solidFill>
                <a:srgbClr val="00B0F0"/>
              </a:solidFill>
              <a:cs typeface="Times New Roman" panose="02020603050405020304" pitchFamily="18" charset="0"/>
            </a:endParaRPr>
          </a:p>
        </p:txBody>
      </p:sp>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rot="7486571">
            <a:off x="4559480" y="3444878"/>
            <a:ext cx="526518" cy="357868"/>
          </a:xfrm>
          <a:prstGeom prst="rect">
            <a:avLst/>
          </a:prstGeom>
        </p:spPr>
      </p:pic>
      <p:sp>
        <p:nvSpPr>
          <p:cNvPr id="7" name="矩形 6"/>
          <p:cNvSpPr/>
          <p:nvPr/>
        </p:nvSpPr>
        <p:spPr>
          <a:xfrm>
            <a:off x="811463" y="810714"/>
            <a:ext cx="388248" cy="430887"/>
          </a:xfrm>
          <a:prstGeom prst="rect">
            <a:avLst/>
          </a:prstGeom>
        </p:spPr>
        <p:txBody>
          <a:bodyPr wrap="none">
            <a:spAutoFit/>
          </a:bodyPr>
          <a:lstStyle/>
          <a:p>
            <a:r>
              <a:rPr lang="en-US" altLang="zh-CN" sz="2200"/>
              <a:t>A</a:t>
            </a:r>
            <a:endParaRPr lang="zh-CN" altLang="en-US" sz="2200"/>
          </a:p>
        </p:txBody>
      </p:sp>
    </p:spTree>
    <p:extLst>
      <p:ext uri="{BB962C8B-B14F-4D97-AF65-F5344CB8AC3E}">
        <p14:creationId xmlns:p14="http://schemas.microsoft.com/office/powerpoint/2010/main" val="2836016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TotalTime>
  <Words>689</Words>
  <Application>Microsoft Office PowerPoint</Application>
  <PresentationFormat>自定义</PresentationFormat>
  <Paragraphs>40</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2025-09-17T18:03:21Z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